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7"/>
  </p:notesMasterIdLst>
  <p:sldIdLst>
    <p:sldId id="271" r:id="rId2"/>
    <p:sldId id="267" r:id="rId3"/>
    <p:sldId id="259" r:id="rId4"/>
    <p:sldId id="260" r:id="rId5"/>
    <p:sldId id="262" r:id="rId6"/>
    <p:sldId id="266" r:id="rId7"/>
    <p:sldId id="261" r:id="rId8"/>
    <p:sldId id="265" r:id="rId9"/>
    <p:sldId id="269" r:id="rId10"/>
    <p:sldId id="263" r:id="rId11"/>
    <p:sldId id="272" r:id="rId12"/>
    <p:sldId id="270" r:id="rId13"/>
    <p:sldId id="264" r:id="rId14"/>
    <p:sldId id="275" r:id="rId15"/>
    <p:sldId id="274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7065" autoAdjust="0"/>
  </p:normalViewPr>
  <p:slideViewPr>
    <p:cSldViewPr>
      <p:cViewPr varScale="1">
        <p:scale>
          <a:sx n="72" d="100"/>
          <a:sy n="72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2F5EC-64C3-42EF-905B-F5F52BE16A8A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A82AA-B3B0-4A71-A2DA-1904F52D107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421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A82AA-B3B0-4A71-A2DA-1904F52D10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120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FC7C65-EF22-4F75-BEF3-A0552D923538}" type="datetimeFigureOut">
              <a:rPr lang="pt-BR" smtClean="0"/>
              <a:pPr/>
              <a:t>12/09/2014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37A5FB-F6EE-4529-AC1D-CC7EEA1E7C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FC7C65-EF22-4F75-BEF3-A0552D923538}" type="datetimeFigureOut">
              <a:rPr lang="pt-BR" smtClean="0"/>
              <a:pPr/>
              <a:t>12/09/2014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7A5FB-F6EE-4529-AC1D-CC7EEA1E7C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FC7C65-EF22-4F75-BEF3-A0552D923538}" type="datetimeFigureOut">
              <a:rPr lang="pt-BR" smtClean="0"/>
              <a:pPr/>
              <a:t>12/09/2014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7A5FB-F6EE-4529-AC1D-CC7EEA1E7C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FC7C65-EF22-4F75-BEF3-A0552D923538}" type="datetimeFigureOut">
              <a:rPr lang="pt-BR" smtClean="0"/>
              <a:pPr/>
              <a:t>12/09/2014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7A5FB-F6EE-4529-AC1D-CC7EEA1E7C5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FC7C65-EF22-4F75-BEF3-A0552D923538}" type="datetimeFigureOut">
              <a:rPr lang="pt-BR" smtClean="0"/>
              <a:pPr/>
              <a:t>12/09/2014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7A5FB-F6EE-4529-AC1D-CC7EEA1E7C5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FC7C65-EF22-4F75-BEF3-A0552D923538}" type="datetimeFigureOut">
              <a:rPr lang="pt-BR" smtClean="0"/>
              <a:pPr/>
              <a:t>12/09/2014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7A5FB-F6EE-4529-AC1D-CC7EEA1E7C5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FC7C65-EF22-4F75-BEF3-A0552D923538}" type="datetimeFigureOut">
              <a:rPr lang="pt-BR" smtClean="0"/>
              <a:pPr/>
              <a:t>12/09/2014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7A5FB-F6EE-4529-AC1D-CC7EEA1E7C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FC7C65-EF22-4F75-BEF3-A0552D923538}" type="datetimeFigureOut">
              <a:rPr lang="pt-BR" smtClean="0"/>
              <a:pPr/>
              <a:t>12/09/2014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7A5FB-F6EE-4529-AC1D-CC7EEA1E7C5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FC7C65-EF22-4F75-BEF3-A0552D923538}" type="datetimeFigureOut">
              <a:rPr lang="pt-BR" smtClean="0"/>
              <a:pPr/>
              <a:t>12/09/2014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7A5FB-F6EE-4529-AC1D-CC7EEA1E7C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FC7C65-EF22-4F75-BEF3-A0552D923538}" type="datetimeFigureOut">
              <a:rPr lang="pt-BR" smtClean="0"/>
              <a:pPr/>
              <a:t>12/09/2014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7A5FB-F6EE-4529-AC1D-CC7EEA1E7C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FC7C65-EF22-4F75-BEF3-A0552D923538}" type="datetimeFigureOut">
              <a:rPr lang="pt-BR" smtClean="0"/>
              <a:pPr/>
              <a:t>12/09/2014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37A5FB-F6EE-4529-AC1D-CC7EEA1E7C5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8FC7C65-EF22-4F75-BEF3-A0552D923538}" type="datetimeFigureOut">
              <a:rPr lang="pt-BR" smtClean="0"/>
              <a:pPr/>
              <a:t>12/09/2014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A37A5FB-F6EE-4529-AC1D-CC7EEA1E7C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000396" cy="109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928926" y="3929066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err="1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Authors</a:t>
            </a: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:  </a:t>
            </a:r>
          </a:p>
          <a:p>
            <a:pPr algn="ct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Roberto </a:t>
            </a:r>
            <a:r>
              <a:rPr lang="pt-BR" b="1" dirty="0" err="1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Brauer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Di </a:t>
            </a:r>
            <a:r>
              <a:rPr lang="pt-BR" b="1" dirty="0" err="1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Renna</a:t>
            </a:r>
            <a:endParaRPr lang="pt-BR" b="1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Thiago Elias </a:t>
            </a:r>
            <a:r>
              <a:rPr lang="pt-BR" b="1" dirty="0" err="1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Bitencourt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Cunha</a:t>
            </a:r>
          </a:p>
          <a:p>
            <a:pPr algn="ctr"/>
            <a:endParaRPr lang="pt-BR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Tutor:</a:t>
            </a:r>
          </a:p>
          <a:p>
            <a:pPr algn="ctr"/>
            <a:r>
              <a:rPr lang="pt-BR" b="1" dirty="0" err="1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D.Sc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. Alexandre Santos de </a:t>
            </a:r>
            <a:r>
              <a:rPr lang="pt-BR" b="1" dirty="0" err="1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l</a:t>
            </a:r>
            <a:r>
              <a:rPr lang="pt-BR" b="1" dirty="0" err="1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a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Vega  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7" name="Imagem 6" descr="logo-p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444249"/>
            <a:ext cx="1952557" cy="1413751"/>
          </a:xfrm>
          <a:prstGeom prst="rect">
            <a:avLst/>
          </a:prstGeom>
        </p:spPr>
      </p:pic>
      <p:pic>
        <p:nvPicPr>
          <p:cNvPr id="8" name="Picture 2" descr="http://www.proppi.uff.br/portalagir/sites/default/files/uf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60" y="142852"/>
            <a:ext cx="2143140" cy="548287"/>
          </a:xfrm>
          <a:prstGeom prst="rect">
            <a:avLst/>
          </a:prstGeom>
          <a:noFill/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785786" y="1071546"/>
            <a:ext cx="7715304" cy="271464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ELECTIVE</a:t>
            </a:r>
            <a:r>
              <a:rPr kumimoji="0" lang="pt-BR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 COURSE: INTRODUCTION TO ARDUINO </a:t>
            </a:r>
            <a:r>
              <a:rPr lang="pt-BR" sz="4000" b="1" noProof="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DESIGN BOARD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000396" cy="109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proppi.uff.br/portalagir/sites/default/files/u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60" y="142852"/>
            <a:ext cx="2143140" cy="548287"/>
          </a:xfrm>
          <a:prstGeom prst="rect">
            <a:avLst/>
          </a:prstGeom>
          <a:noFill/>
        </p:spPr>
      </p:pic>
      <p:pic>
        <p:nvPicPr>
          <p:cNvPr id="6" name="Imagem 5" descr="logo-p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5444249"/>
            <a:ext cx="1952557" cy="141375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pPr algn="ctr"/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Elective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Course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lass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143116"/>
            <a:ext cx="5579899" cy="313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286512" y="2857496"/>
            <a:ext cx="26196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Book Antiqua" pitchFamily="18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Book Antiqua" pitchFamily="18" charset="0"/>
                <a:cs typeface="Arial" pitchFamily="34" charset="0"/>
              </a:rPr>
              <a:t>Number</a:t>
            </a:r>
            <a:r>
              <a:rPr lang="pt-BR" sz="2000" dirty="0" smtClean="0">
                <a:latin typeface="Book Antiqua" pitchFamily="18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Book Antiqua" pitchFamily="18" charset="0"/>
                <a:cs typeface="Arial" pitchFamily="34" charset="0"/>
              </a:rPr>
              <a:t>of</a:t>
            </a:r>
            <a:r>
              <a:rPr lang="pt-BR" sz="2000" dirty="0" smtClean="0">
                <a:latin typeface="Book Antiqua" pitchFamily="18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Book Antiqua" pitchFamily="18" charset="0"/>
                <a:cs typeface="Arial" pitchFamily="34" charset="0"/>
              </a:rPr>
              <a:t>students</a:t>
            </a:r>
            <a:endParaRPr lang="pt-BR" sz="2000" dirty="0" smtClean="0">
              <a:latin typeface="Book Antiqua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000" dirty="0" smtClean="0">
              <a:latin typeface="Book Antiqua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Book Antiqua" pitchFamily="18" charset="0"/>
                <a:cs typeface="Arial" pitchFamily="34" charset="0"/>
              </a:rPr>
              <a:t> Designs </a:t>
            </a:r>
            <a:r>
              <a:rPr lang="pt-BR" sz="2000" dirty="0" err="1" smtClean="0">
                <a:latin typeface="Book Antiqua" pitchFamily="18" charset="0"/>
                <a:cs typeface="Arial" pitchFamily="34" charset="0"/>
              </a:rPr>
              <a:t>proposed</a:t>
            </a:r>
            <a:endParaRPr lang="pt-BR" sz="2000" dirty="0" smtClean="0">
              <a:latin typeface="Book Antiqua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000" dirty="0" smtClean="0">
              <a:latin typeface="Book Antiqua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Book Antiqua" pitchFamily="18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Book Antiqua" pitchFamily="18" charset="0"/>
                <a:cs typeface="Arial" pitchFamily="34" charset="0"/>
              </a:rPr>
              <a:t>Evaluation</a:t>
            </a:r>
            <a:endParaRPr lang="pt-BR" sz="2000" dirty="0"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000396" cy="109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proppi.uff.br/portalagir/sites/default/files/u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60" y="142852"/>
            <a:ext cx="2143140" cy="548287"/>
          </a:xfrm>
          <a:prstGeom prst="rect">
            <a:avLst/>
          </a:prstGeom>
          <a:noFill/>
        </p:spPr>
      </p:pic>
      <p:pic>
        <p:nvPicPr>
          <p:cNvPr id="6" name="Imagem 5" descr="logo-p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5444249"/>
            <a:ext cx="1952557" cy="141375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Elective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 </a:t>
            </a:r>
            <a:r>
              <a:rPr lang="pt-BR" dirty="0" err="1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C</a:t>
            </a:r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ourse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: Design </a:t>
            </a:r>
            <a:r>
              <a:rPr lang="pt-BR" dirty="0" err="1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E</a:t>
            </a:r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xample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8417" y="2513567"/>
            <a:ext cx="4272807" cy="240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184" y="2547793"/>
            <a:ext cx="4211960" cy="236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46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000396" cy="109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proppi.uff.br/portalagir/sites/default/files/u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60" y="142852"/>
            <a:ext cx="2143140" cy="548287"/>
          </a:xfrm>
          <a:prstGeom prst="rect">
            <a:avLst/>
          </a:prstGeom>
          <a:noFill/>
        </p:spPr>
      </p:pic>
      <p:pic>
        <p:nvPicPr>
          <p:cNvPr id="6" name="Imagem 5" descr="logo-p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5444249"/>
            <a:ext cx="1952557" cy="141375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39552" y="1098017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Home </a:t>
            </a:r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made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 PCB/Shields </a:t>
            </a:r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and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 RFID Access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1026" name="Picture 2" descr="C:\Users\hp\Desktop\Fotor0910220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357430"/>
            <a:ext cx="4493674" cy="3370255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5000628" y="3214686"/>
            <a:ext cx="4143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err="1" smtClean="0">
                <a:latin typeface="Book Antiqua" pitchFamily="18" charset="0"/>
                <a:cs typeface="Arial" pitchFamily="34" charset="0"/>
              </a:rPr>
              <a:t>Homemade</a:t>
            </a:r>
            <a:r>
              <a:rPr lang="pt-BR" sz="2000" dirty="0" smtClean="0">
                <a:latin typeface="Book Antiqua" pitchFamily="18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Book Antiqua" pitchFamily="18" charset="0"/>
                <a:cs typeface="Arial" pitchFamily="34" charset="0"/>
              </a:rPr>
              <a:t>technique</a:t>
            </a:r>
            <a:r>
              <a:rPr lang="pt-BR" sz="2000" dirty="0" smtClean="0">
                <a:latin typeface="Book Antiqua" pitchFamily="18" charset="0"/>
                <a:cs typeface="Arial" pitchFamily="34" charset="0"/>
              </a:rPr>
              <a:t> to     </a:t>
            </a:r>
            <a:r>
              <a:rPr lang="pt-BR" sz="2000" dirty="0" err="1" smtClean="0">
                <a:latin typeface="Book Antiqua" pitchFamily="18" charset="0"/>
                <a:cs typeface="Arial" pitchFamily="34" charset="0"/>
              </a:rPr>
              <a:t>confection</a:t>
            </a:r>
            <a:r>
              <a:rPr lang="pt-BR" sz="2000" dirty="0" smtClean="0">
                <a:latin typeface="Book Antiqua" pitchFamily="18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Book Antiqua" pitchFamily="18" charset="0"/>
                <a:cs typeface="Arial" pitchFamily="34" charset="0"/>
              </a:rPr>
              <a:t>PCBs</a:t>
            </a:r>
            <a:endParaRPr lang="pt-BR" sz="2000" dirty="0" smtClean="0">
              <a:latin typeface="Book Antiqua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000" dirty="0" smtClean="0">
              <a:latin typeface="Book Antiqua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Book Antiqua" pitchFamily="18" charset="0"/>
                <a:cs typeface="Arial" pitchFamily="34" charset="0"/>
              </a:rPr>
              <a:t>Tutorial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>
              <a:latin typeface="Book Antiqua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Book Antiqua" pitchFamily="18" charset="0"/>
                <a:cs typeface="Arial" pitchFamily="34" charset="0"/>
              </a:rPr>
              <a:t>RFID </a:t>
            </a:r>
            <a:r>
              <a:rPr lang="pt-BR" sz="2000" dirty="0" err="1" smtClean="0">
                <a:latin typeface="Book Antiqua" pitchFamily="18" charset="0"/>
                <a:cs typeface="Arial" pitchFamily="34" charset="0"/>
              </a:rPr>
              <a:t>control</a:t>
            </a:r>
            <a:r>
              <a:rPr lang="pt-BR" sz="2000" dirty="0" smtClean="0">
                <a:latin typeface="Book Antiqua" pitchFamily="18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Book Antiqua" pitchFamily="18" charset="0"/>
                <a:cs typeface="Arial" pitchFamily="34" charset="0"/>
              </a:rPr>
              <a:t>access</a:t>
            </a:r>
            <a:endParaRPr lang="pt-BR" sz="2000" dirty="0" smtClean="0">
              <a:latin typeface="Book Antiqu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8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000396" cy="109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proppi.uff.br/portalagir/sites/default/files/u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60" y="142852"/>
            <a:ext cx="2143140" cy="548287"/>
          </a:xfrm>
          <a:prstGeom prst="rect">
            <a:avLst/>
          </a:prstGeom>
          <a:noFill/>
        </p:spPr>
      </p:pic>
      <p:pic>
        <p:nvPicPr>
          <p:cNvPr id="6" name="Imagem 5" descr="logo-p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5444249"/>
            <a:ext cx="1952557" cy="141375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Next </a:t>
            </a:r>
            <a:r>
              <a:rPr lang="pt-BR" dirty="0" err="1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S</a:t>
            </a:r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Arial" pitchFamily="34" charset="0"/>
              </a:rPr>
              <a:t>teps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771521" y="2390414"/>
            <a:ext cx="40691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Book Antiqua" pitchFamily="18" charset="0"/>
                <a:cs typeface="Arial" pitchFamily="34" charset="0"/>
              </a:rPr>
              <a:t>PCB/</a:t>
            </a:r>
            <a:r>
              <a:rPr lang="pt-BR" sz="2000" dirty="0" err="1" smtClean="0">
                <a:latin typeface="Book Antiqua" pitchFamily="18" charset="0"/>
                <a:cs typeface="Arial" pitchFamily="34" charset="0"/>
              </a:rPr>
              <a:t>shields</a:t>
            </a:r>
            <a:r>
              <a:rPr lang="pt-BR" sz="2000" dirty="0" smtClean="0">
                <a:latin typeface="Book Antiqua" pitchFamily="18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Book Antiqua" pitchFamily="18" charset="0"/>
                <a:cs typeface="Arial" pitchFamily="34" charset="0"/>
              </a:rPr>
              <a:t>minicourse</a:t>
            </a:r>
            <a:endParaRPr lang="pt-BR" sz="2000" dirty="0" smtClean="0">
              <a:latin typeface="Book Antiqua" pitchFamily="18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Book Antiqua" pitchFamily="18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err="1" smtClean="0">
                <a:latin typeface="Book Antiqua" pitchFamily="18" charset="0"/>
                <a:cs typeface="Arial" pitchFamily="34" charset="0"/>
              </a:rPr>
              <a:t>Invitation</a:t>
            </a:r>
            <a:r>
              <a:rPr lang="pt-BR" sz="2000" dirty="0" smtClean="0">
                <a:latin typeface="Book Antiqua" pitchFamily="18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Book Antiqua" pitchFamily="18" charset="0"/>
                <a:cs typeface="Arial" pitchFamily="34" charset="0"/>
              </a:rPr>
              <a:t>to</a:t>
            </a:r>
            <a:r>
              <a:rPr lang="pt-BR" sz="2000" dirty="0" smtClean="0">
                <a:latin typeface="Book Antiqua" pitchFamily="18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Book Antiqua" pitchFamily="18" charset="0"/>
                <a:cs typeface="Arial" pitchFamily="34" charset="0"/>
              </a:rPr>
              <a:t>ministrate</a:t>
            </a:r>
            <a:r>
              <a:rPr lang="pt-BR" sz="2000" dirty="0" smtClean="0">
                <a:latin typeface="Book Antiqua" pitchFamily="18" charset="0"/>
                <a:cs typeface="Arial" pitchFamily="34" charset="0"/>
              </a:rPr>
              <a:t> classes </a:t>
            </a:r>
            <a:r>
              <a:rPr lang="pt-BR" sz="2000" dirty="0" err="1" smtClean="0">
                <a:latin typeface="Book Antiqua" pitchFamily="18" charset="0"/>
                <a:cs typeface="Arial" pitchFamily="34" charset="0"/>
              </a:rPr>
              <a:t>at</a:t>
            </a:r>
            <a:r>
              <a:rPr lang="pt-BR" sz="2000" dirty="0" smtClean="0">
                <a:latin typeface="Book Antiqua" pitchFamily="18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Book Antiqua" pitchFamily="18" charset="0"/>
                <a:cs typeface="Arial" pitchFamily="34" charset="0"/>
              </a:rPr>
              <a:t>German</a:t>
            </a:r>
            <a:r>
              <a:rPr lang="pt-BR" sz="2000" dirty="0" smtClean="0">
                <a:latin typeface="Book Antiqua" pitchFamily="18" charset="0"/>
                <a:cs typeface="Arial" pitchFamily="34" charset="0"/>
              </a:rPr>
              <a:t> Corcovado </a:t>
            </a:r>
            <a:r>
              <a:rPr lang="pt-BR" sz="2000" dirty="0" err="1" smtClean="0">
                <a:latin typeface="Book Antiqua" pitchFamily="18" charset="0"/>
                <a:cs typeface="Arial" pitchFamily="34" charset="0"/>
              </a:rPr>
              <a:t>School</a:t>
            </a:r>
            <a:endParaRPr lang="pt-BR" sz="2000" dirty="0" smtClean="0">
              <a:latin typeface="Book Antiqua" pitchFamily="18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Book Antiqua" pitchFamily="18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ok Antiqua" pitchFamily="18" charset="0"/>
                <a:cs typeface="Arial" pitchFamily="34" charset="0"/>
              </a:rPr>
              <a:t>To keep </a:t>
            </a:r>
            <a:r>
              <a:rPr lang="en-US" sz="2000" dirty="0">
                <a:latin typeface="Book Antiqua" pitchFamily="18" charset="0"/>
                <a:cs typeface="Arial" pitchFamily="34" charset="0"/>
              </a:rPr>
              <a:t>offering the course in the coming </a:t>
            </a:r>
            <a:r>
              <a:rPr lang="en-US" sz="2000" dirty="0" smtClean="0">
                <a:latin typeface="Book Antiqua" pitchFamily="18" charset="0"/>
                <a:cs typeface="Arial" pitchFamily="34" charset="0"/>
              </a:rPr>
              <a:t>periods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060848"/>
            <a:ext cx="2160240" cy="16222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084" y="4167899"/>
            <a:ext cx="14382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practical</a:t>
            </a:r>
            <a:r>
              <a:rPr lang="pt-BR" dirty="0" smtClean="0"/>
              <a:t> classes are </a:t>
            </a:r>
            <a:r>
              <a:rPr lang="pt-BR" dirty="0" err="1" smtClean="0"/>
              <a:t>important</a:t>
            </a:r>
            <a:r>
              <a:rPr lang="pt-BR" dirty="0" smtClean="0"/>
              <a:t> to </a:t>
            </a:r>
            <a:r>
              <a:rPr lang="pt-BR" dirty="0" err="1" smtClean="0"/>
              <a:t>consolidate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theory</a:t>
            </a:r>
            <a:r>
              <a:rPr lang="pt-BR" dirty="0" smtClean="0"/>
              <a:t>. </a:t>
            </a:r>
            <a:r>
              <a:rPr lang="pt-BR" dirty="0" err="1" smtClean="0"/>
              <a:t>So</a:t>
            </a:r>
            <a:r>
              <a:rPr lang="pt-BR" dirty="0" smtClean="0"/>
              <a:t>, </a:t>
            </a:r>
            <a:r>
              <a:rPr lang="pt-BR" dirty="0" err="1" smtClean="0"/>
              <a:t>they</a:t>
            </a:r>
            <a:r>
              <a:rPr lang="pt-BR" dirty="0" smtClean="0"/>
              <a:t> </a:t>
            </a:r>
            <a:r>
              <a:rPr lang="pt-BR" dirty="0" err="1" smtClean="0"/>
              <a:t>have</a:t>
            </a:r>
            <a:r>
              <a:rPr lang="pt-BR" dirty="0" smtClean="0"/>
              <a:t> to </a:t>
            </a:r>
            <a:r>
              <a:rPr lang="pt-BR" dirty="0" err="1" smtClean="0"/>
              <a:t>be</a:t>
            </a:r>
            <a:r>
              <a:rPr lang="pt-BR" dirty="0" smtClean="0"/>
              <a:t> </a:t>
            </a:r>
            <a:r>
              <a:rPr lang="pt-BR" dirty="0" err="1" smtClean="0"/>
              <a:t>estimulated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err="1" smtClean="0"/>
              <a:t>Teachers</a:t>
            </a:r>
            <a:r>
              <a:rPr lang="pt-BR" dirty="0" smtClean="0"/>
              <a:t> </a:t>
            </a:r>
            <a:r>
              <a:rPr lang="pt-BR" dirty="0" err="1" smtClean="0"/>
              <a:t>should</a:t>
            </a:r>
            <a:r>
              <a:rPr lang="pt-BR" dirty="0" smtClean="0"/>
              <a:t> realize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needs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motivations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students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err="1" smtClean="0"/>
              <a:t>Teachers</a:t>
            </a:r>
            <a:r>
              <a:rPr lang="pt-BR" dirty="0" smtClean="0"/>
              <a:t> </a:t>
            </a:r>
            <a:r>
              <a:rPr lang="pt-BR" dirty="0" err="1" smtClean="0"/>
              <a:t>have</a:t>
            </a:r>
            <a:r>
              <a:rPr lang="pt-BR" dirty="0" smtClean="0"/>
              <a:t> to </a:t>
            </a:r>
            <a:r>
              <a:rPr lang="pt-BR" dirty="0" err="1" smtClean="0"/>
              <a:t>keep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disciplines </a:t>
            </a:r>
            <a:r>
              <a:rPr lang="pt-BR" dirty="0" err="1" smtClean="0"/>
              <a:t>uptodated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Recommendations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000396" cy="109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proppi.uff.br/portalagir/sites/default/files/u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60" y="142852"/>
            <a:ext cx="2143140" cy="548287"/>
          </a:xfrm>
          <a:prstGeom prst="rect">
            <a:avLst/>
          </a:prstGeom>
          <a:noFill/>
        </p:spPr>
      </p:pic>
      <p:pic>
        <p:nvPicPr>
          <p:cNvPr id="6" name="Imagem 5" descr="logo-p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5444249"/>
            <a:ext cx="1952557" cy="141375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pPr algn="ctr"/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Contacts</a:t>
            </a:r>
            <a:endParaRPr lang="pt-BR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609" y="2315041"/>
            <a:ext cx="469041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Book Antiqua" pitchFamily="18" charset="0"/>
                <a:cs typeface="Arial" pitchFamily="34" charset="0"/>
              </a:rPr>
              <a:t>Roberto </a:t>
            </a:r>
            <a:r>
              <a:rPr lang="pt-BR" sz="2000" dirty="0" err="1" smtClean="0">
                <a:latin typeface="Book Antiqua" pitchFamily="18" charset="0"/>
                <a:cs typeface="Arial" pitchFamily="34" charset="0"/>
              </a:rPr>
              <a:t>Brauer</a:t>
            </a:r>
            <a:r>
              <a:rPr lang="pt-BR" sz="2000" dirty="0" smtClean="0">
                <a:latin typeface="Book Antiqua" pitchFamily="18" charset="0"/>
                <a:cs typeface="Arial" pitchFamily="34" charset="0"/>
              </a:rPr>
              <a:t> Di </a:t>
            </a:r>
            <a:r>
              <a:rPr lang="pt-BR" sz="2000" dirty="0" err="1" smtClean="0">
                <a:latin typeface="Book Antiqua" pitchFamily="18" charset="0"/>
                <a:cs typeface="Arial" pitchFamily="34" charset="0"/>
              </a:rPr>
              <a:t>Renna</a:t>
            </a:r>
            <a:endParaRPr lang="pt-BR" sz="2000" dirty="0">
              <a:latin typeface="Book Antiqua" pitchFamily="18" charset="0"/>
              <a:cs typeface="Arial" pitchFamily="34" charset="0"/>
            </a:endParaRPr>
          </a:p>
          <a:p>
            <a:r>
              <a:rPr lang="pt-BR" sz="2000" dirty="0" smtClean="0">
                <a:latin typeface="Book Antiqua" pitchFamily="18" charset="0"/>
                <a:cs typeface="Arial" pitchFamily="34" charset="0"/>
              </a:rPr>
              <a:t>    robertobrauer@telecom.uff.br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Book Antiqua" pitchFamily="18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Book Antiqua" pitchFamily="18" charset="0"/>
                <a:cs typeface="Arial" pitchFamily="34" charset="0"/>
              </a:rPr>
              <a:t>Thiago Elias Bitencourt Cunha</a:t>
            </a:r>
            <a:br>
              <a:rPr lang="pt-BR" sz="2000" dirty="0" smtClean="0">
                <a:latin typeface="Book Antiqua" pitchFamily="18" charset="0"/>
                <a:cs typeface="Arial" pitchFamily="34" charset="0"/>
              </a:rPr>
            </a:br>
            <a:r>
              <a:rPr lang="pt-BR" sz="2000" dirty="0" smtClean="0">
                <a:latin typeface="Book Antiqua" pitchFamily="18" charset="0"/>
                <a:cs typeface="Arial" pitchFamily="34" charset="0"/>
              </a:rPr>
              <a:t>thiagoelias_cunha@telecom.uff.br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Book Antiqua" pitchFamily="18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Book Antiqua" pitchFamily="18" charset="0"/>
                <a:cs typeface="Arial" pitchFamily="34" charset="0"/>
              </a:rPr>
              <a:t>Alexandre</a:t>
            </a:r>
            <a:r>
              <a:rPr lang="en-US" sz="2000" dirty="0" smtClean="0">
                <a:latin typeface="Book Antiqua" pitchFamily="18" charset="0"/>
                <a:cs typeface="Arial" pitchFamily="34" charset="0"/>
              </a:rPr>
              <a:t> Santos de la Vega</a:t>
            </a:r>
          </a:p>
          <a:p>
            <a:r>
              <a:rPr lang="en-US" sz="2000" dirty="0">
                <a:latin typeface="Book Antiqua" pitchFamily="18" charset="0"/>
                <a:cs typeface="Arial" pitchFamily="34" charset="0"/>
              </a:rPr>
              <a:t> </a:t>
            </a:r>
            <a:r>
              <a:rPr lang="en-US" sz="2000" dirty="0" smtClean="0">
                <a:latin typeface="Book Antiqua" pitchFamily="18" charset="0"/>
                <a:cs typeface="Arial" pitchFamily="34" charset="0"/>
              </a:rPr>
              <a:t>   delavega@telecom.uff.br</a:t>
            </a:r>
          </a:p>
          <a:p>
            <a:endParaRPr lang="en-US" sz="2000" dirty="0">
              <a:latin typeface="Book Antiqua" pitchFamily="18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ok Antiqua" pitchFamily="18" charset="0"/>
                <a:cs typeface="Arial" pitchFamily="34" charset="0"/>
              </a:rPr>
              <a:t>PET–Tele:</a:t>
            </a:r>
            <a:br>
              <a:rPr lang="en-US" sz="2000" dirty="0" smtClean="0">
                <a:latin typeface="Book Antiqua" pitchFamily="18" charset="0"/>
                <a:cs typeface="Arial" pitchFamily="34" charset="0"/>
              </a:rPr>
            </a:br>
            <a:r>
              <a:rPr lang="en-US" sz="2000" dirty="0" smtClean="0">
                <a:latin typeface="Book Antiqua" pitchFamily="18" charset="0"/>
                <a:cs typeface="Arial" pitchFamily="34" charset="0"/>
              </a:rPr>
              <a:t>http://www.telecom.uff.br/pet</a:t>
            </a:r>
          </a:p>
          <a:p>
            <a:endParaRPr lang="en-US" sz="2000" dirty="0"/>
          </a:p>
          <a:p>
            <a:endParaRPr lang="en-US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4098" name="Picture 2" descr="http://1.bp.blogspot.com/-AcocvlO5laE/UbI6SlCTynI/AAAAAAAAALs/FjSXAAseT5w/s1600/Ema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6301" y="1781174"/>
            <a:ext cx="33051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17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4126" y="2204864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PET </a:t>
            </a:r>
            <a:r>
              <a:rPr lang="pt-BR" dirty="0" err="1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P</a:t>
            </a:r>
            <a:r>
              <a:rPr lang="pt-BR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rogram</a:t>
            </a:r>
            <a:endParaRPr lang="pt-BR" dirty="0" smtClean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PET-Tele </a:t>
            </a:r>
            <a:r>
              <a:rPr lang="pt-BR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Group</a:t>
            </a:r>
            <a:endParaRPr lang="pt-BR" dirty="0" smtClean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pt-BR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Arduino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Project </a:t>
            </a:r>
            <a:r>
              <a:rPr lang="pt-BR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Timeline</a:t>
            </a:r>
            <a:endParaRPr lang="pt-BR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pt-BR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Motivation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&amp; </a:t>
            </a:r>
            <a:r>
              <a:rPr lang="pt-BR" dirty="0" err="1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O</a:t>
            </a:r>
            <a:r>
              <a:rPr lang="pt-BR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bjectives</a:t>
            </a:r>
            <a:endParaRPr lang="pt-BR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pt-BR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Arduino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Design </a:t>
            </a:r>
            <a:r>
              <a:rPr lang="pt-BR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Board</a:t>
            </a:r>
            <a:endParaRPr lang="pt-BR" dirty="0" smtClean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pt-BR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Pilot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pt-BR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Course</a:t>
            </a:r>
            <a:endParaRPr lang="pt-BR" dirty="0" smtClean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pt-BR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Elective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pt-BR" dirty="0" err="1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C</a:t>
            </a:r>
            <a:r>
              <a:rPr lang="pt-BR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ourse</a:t>
            </a:r>
            <a:endParaRPr lang="pt-BR" dirty="0" smtClean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Next </a:t>
            </a:r>
            <a:r>
              <a:rPr lang="pt-BR" dirty="0" err="1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S</a:t>
            </a:r>
            <a:r>
              <a:rPr lang="pt-BR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teps</a:t>
            </a:r>
            <a:endParaRPr lang="pt-BR" dirty="0" smtClean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pPr algn="ctr"/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Helvetica" pitchFamily="34" charset="0"/>
              </a:rPr>
              <a:t>Summary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Book Antiqua" pitchFamily="18" charset="0"/>
              <a:cs typeface="Helvetica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000396" cy="109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www.proppi.uff.br/portalagir/sites/default/files/u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60" y="142852"/>
            <a:ext cx="2143140" cy="548287"/>
          </a:xfrm>
          <a:prstGeom prst="rect">
            <a:avLst/>
          </a:prstGeom>
          <a:noFill/>
        </p:spPr>
      </p:pic>
      <p:pic>
        <p:nvPicPr>
          <p:cNvPr id="8" name="Imagem 7" descr="logo-p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5444249"/>
            <a:ext cx="1952557" cy="141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78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000396" cy="109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proppi.uff.br/portalagir/sites/default/files/u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60" y="142852"/>
            <a:ext cx="2143140" cy="548287"/>
          </a:xfrm>
          <a:prstGeom prst="rect">
            <a:avLst/>
          </a:prstGeom>
          <a:noFill/>
        </p:spPr>
      </p:pic>
      <p:pic>
        <p:nvPicPr>
          <p:cNvPr id="6" name="Imagem 5" descr="logo-p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5444249"/>
            <a:ext cx="1952557" cy="141375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Helvetica" pitchFamily="34" charset="0"/>
              </a:rPr>
              <a:t>Programa de Educação Tutorial - PET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Book Antiqua" pitchFamily="18" charset="0"/>
              <a:cs typeface="Helvetica" pitchFamily="34" charset="0"/>
            </a:endParaRPr>
          </a:p>
        </p:txBody>
      </p:sp>
      <p:pic>
        <p:nvPicPr>
          <p:cNvPr id="1026" name="Picture 2" descr="C:\Users\tebc\Desktop\Apresentacao_RiEi_2014\PET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786058"/>
            <a:ext cx="3857652" cy="1857918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5857884" y="3071810"/>
            <a:ext cx="199445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700" dirty="0" smtClean="0">
                <a:latin typeface="Book Antiqua" pitchFamily="18" charset="0"/>
              </a:rPr>
              <a:t> </a:t>
            </a:r>
            <a:r>
              <a:rPr lang="pt-BR" sz="2700" dirty="0" err="1" smtClean="0">
                <a:latin typeface="Book Antiqua" pitchFamily="18" charset="0"/>
              </a:rPr>
              <a:t>Objectives</a:t>
            </a:r>
            <a:endParaRPr lang="pt-BR" sz="2700" dirty="0" smtClean="0">
              <a:latin typeface="Book Antiqua" pitchFamily="18" charset="0"/>
            </a:endParaRPr>
          </a:p>
          <a:p>
            <a:endParaRPr lang="pt-BR" sz="27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700" dirty="0" smtClean="0">
                <a:latin typeface="Book Antiqua" pitchFamily="18" charset="0"/>
              </a:rPr>
              <a:t> </a:t>
            </a:r>
            <a:r>
              <a:rPr lang="pt-BR" sz="2700" dirty="0" err="1" smtClean="0">
                <a:latin typeface="Book Antiqua" pitchFamily="18" charset="0"/>
              </a:rPr>
              <a:t>Formation</a:t>
            </a:r>
            <a:endParaRPr lang="pt-BR" sz="27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000396" cy="109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proppi.uff.br/portalagir/sites/default/files/u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60" y="142852"/>
            <a:ext cx="2143140" cy="548287"/>
          </a:xfrm>
          <a:prstGeom prst="rect">
            <a:avLst/>
          </a:prstGeom>
          <a:noFill/>
        </p:spPr>
      </p:pic>
      <p:pic>
        <p:nvPicPr>
          <p:cNvPr id="6" name="Imagem 5" descr="logo-p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5444249"/>
            <a:ext cx="1952557" cy="1413751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Helvetica" pitchFamily="34" charset="0"/>
              </a:rPr>
              <a:t>PET-Tele </a:t>
            </a:r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Helvetica" pitchFamily="34" charset="0"/>
              </a:rPr>
              <a:t>Group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Book Antiqua" pitchFamily="18" charset="0"/>
              <a:cs typeface="Helvetica" pitchFamily="34" charset="0"/>
            </a:endParaRPr>
          </a:p>
        </p:txBody>
      </p:sp>
      <p:pic>
        <p:nvPicPr>
          <p:cNvPr id="1026" name="Picture 2" descr="C:\Users\tebc\Desktop\grup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000240"/>
            <a:ext cx="5062909" cy="3797182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5643570" y="2428868"/>
            <a:ext cx="392909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700" dirty="0" smtClean="0">
                <a:latin typeface="Book Antiqua" pitchFamily="18" charset="0"/>
              </a:rPr>
              <a:t> </a:t>
            </a:r>
            <a:r>
              <a:rPr lang="pt-BR" sz="2700" dirty="0" err="1" smtClean="0">
                <a:latin typeface="Book Antiqua" pitchFamily="18" charset="0"/>
              </a:rPr>
              <a:t>History</a:t>
            </a:r>
            <a:endParaRPr lang="pt-BR" sz="27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sz="27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700" dirty="0" smtClean="0">
                <a:latin typeface="Book Antiqua" pitchFamily="18" charset="0"/>
              </a:rPr>
              <a:t> </a:t>
            </a:r>
            <a:r>
              <a:rPr lang="pt-BR" sz="2700" dirty="0" err="1" smtClean="0">
                <a:latin typeface="Book Antiqua" pitchFamily="18" charset="0"/>
              </a:rPr>
              <a:t>Activities</a:t>
            </a:r>
            <a:endParaRPr lang="pt-BR" sz="2700" dirty="0" smtClean="0">
              <a:latin typeface="Book Antiqua" pitchFamily="18" charset="0"/>
            </a:endParaRPr>
          </a:p>
          <a:p>
            <a:r>
              <a:rPr lang="pt-BR" sz="2000" dirty="0" smtClean="0">
                <a:latin typeface="Book Antiqua" pitchFamily="18" charset="0"/>
              </a:rPr>
              <a:t>   - Workshop </a:t>
            </a:r>
            <a:r>
              <a:rPr lang="pt-BR" sz="2000" dirty="0" err="1" smtClean="0">
                <a:latin typeface="Book Antiqua" pitchFamily="18" charset="0"/>
              </a:rPr>
              <a:t>organization</a:t>
            </a:r>
            <a:endParaRPr lang="pt-BR" sz="2000" dirty="0" smtClean="0">
              <a:latin typeface="Book Antiqua" pitchFamily="18" charset="0"/>
            </a:endParaRPr>
          </a:p>
          <a:p>
            <a:r>
              <a:rPr lang="pt-BR" sz="2000" dirty="0" smtClean="0">
                <a:latin typeface="Book Antiqua" pitchFamily="18" charset="0"/>
              </a:rPr>
              <a:t>   -  </a:t>
            </a:r>
            <a:r>
              <a:rPr lang="pt-BR" sz="2000" dirty="0" err="1" smtClean="0">
                <a:latin typeface="Book Antiqua" pitchFamily="18" charset="0"/>
              </a:rPr>
              <a:t>Courses</a:t>
            </a:r>
            <a:endParaRPr lang="pt-BR" sz="2000" dirty="0" smtClean="0">
              <a:latin typeface="Book Antiqua" pitchFamily="18" charset="0"/>
            </a:endParaRPr>
          </a:p>
          <a:p>
            <a:r>
              <a:rPr lang="pt-BR" sz="2000" dirty="0" smtClean="0">
                <a:latin typeface="Book Antiqua" pitchFamily="18" charset="0"/>
              </a:rPr>
              <a:t>   -  </a:t>
            </a:r>
            <a:r>
              <a:rPr lang="pt-BR" sz="2000" dirty="0" err="1" smtClean="0">
                <a:latin typeface="Book Antiqua" pitchFamily="18" charset="0"/>
              </a:rPr>
              <a:t>Researches</a:t>
            </a:r>
            <a:endParaRPr lang="pt-BR" sz="2000" dirty="0" smtClean="0">
              <a:latin typeface="Book Antiqua" pitchFamily="18" charset="0"/>
            </a:endParaRPr>
          </a:p>
          <a:p>
            <a:r>
              <a:rPr lang="pt-BR" sz="2000" dirty="0" smtClean="0">
                <a:latin typeface="Book Antiqua" pitchFamily="18" charset="0"/>
              </a:rPr>
              <a:t>   -  </a:t>
            </a:r>
            <a:r>
              <a:rPr lang="pt-BR" sz="2000" dirty="0" err="1" smtClean="0">
                <a:latin typeface="Book Antiqua" pitchFamily="18" charset="0"/>
              </a:rPr>
              <a:t>Maintenance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websites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700" dirty="0" smtClean="0">
                <a:latin typeface="Book Antiqua" pitchFamily="18" charset="0"/>
              </a:rPr>
              <a:t/>
            </a:r>
            <a:br>
              <a:rPr lang="pt-BR" sz="2700" dirty="0" smtClean="0">
                <a:latin typeface="Book Antiqua" pitchFamily="18" charset="0"/>
              </a:rPr>
            </a:br>
            <a:r>
              <a:rPr lang="pt-BR" sz="2700" dirty="0" smtClean="0"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3000396" cy="109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proppi.uff.br/portalagir/sites/default/files/uf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60" y="142852"/>
            <a:ext cx="2143140" cy="548287"/>
          </a:xfrm>
          <a:prstGeom prst="rect">
            <a:avLst/>
          </a:prstGeom>
          <a:noFill/>
        </p:spPr>
      </p:pic>
      <p:pic>
        <p:nvPicPr>
          <p:cNvPr id="6" name="Imagem 5" descr="logo-p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5444249"/>
            <a:ext cx="1952557" cy="141375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pt-BR" dirty="0" err="1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Arduino</a:t>
            </a:r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P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roject </a:t>
            </a:r>
            <a:r>
              <a:rPr lang="pt-BR" dirty="0" err="1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T</a:t>
            </a:r>
            <a:r>
              <a:rPr lang="pt-BR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imeline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Book Antiqua" pitchFamily="18" charset="0"/>
              <a:cs typeface="Helvetica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9308778"/>
              </p:ext>
            </p:extLst>
          </p:nvPr>
        </p:nvGraphicFramePr>
        <p:xfrm>
          <a:off x="242628" y="3599097"/>
          <a:ext cx="85770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15"/>
                <a:gridCol w="1429515"/>
                <a:gridCol w="1429515"/>
                <a:gridCol w="1429515"/>
                <a:gridCol w="1429515"/>
                <a:gridCol w="14295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2009</a:t>
                      </a:r>
                      <a:endParaRPr lang="pt-BR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2011</a:t>
                      </a:r>
                      <a:endParaRPr lang="pt-BR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2013</a:t>
                      </a:r>
                      <a:endParaRPr lang="pt-BR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2014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o explicativo retangular com cantos arredondados 25"/>
          <p:cNvSpPr/>
          <p:nvPr/>
        </p:nvSpPr>
        <p:spPr>
          <a:xfrm>
            <a:off x="142844" y="2560998"/>
            <a:ext cx="2304256" cy="871907"/>
          </a:xfrm>
          <a:prstGeom prst="wedgeRoundRect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group starts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to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study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Arduino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platform</a:t>
            </a: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27" name="Texto explicativo retangular com cantos arredondados 26"/>
          <p:cNvSpPr/>
          <p:nvPr/>
        </p:nvSpPr>
        <p:spPr>
          <a:xfrm>
            <a:off x="1294972" y="4202359"/>
            <a:ext cx="2304256" cy="871907"/>
          </a:xfrm>
          <a:prstGeom prst="wedgeRoundRectCallout">
            <a:avLst>
              <a:gd name="adj1" fmla="val -4730"/>
              <a:gd name="adj2" fmla="val -7277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As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results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of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study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integrants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begin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to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write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na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Arduino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tutorial.</a:t>
            </a: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8" name="Texto explicativo retangular com cantos arredondados 27"/>
          <p:cNvSpPr/>
          <p:nvPr/>
        </p:nvSpPr>
        <p:spPr>
          <a:xfrm>
            <a:off x="3143240" y="2509119"/>
            <a:ext cx="2304256" cy="871907"/>
          </a:xfrm>
          <a:prstGeom prst="wedgeRoundRectCallout">
            <a:avLst>
              <a:gd name="adj1" fmla="val -20889"/>
              <a:gd name="adj2" fmla="val 67469"/>
              <a:gd name="adj3" fmla="val 1666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same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students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elaborate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an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article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presented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at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brazillian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national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level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congress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9" name="Texto explicativo retangular com cantos arredondados 28"/>
          <p:cNvSpPr/>
          <p:nvPr/>
        </p:nvSpPr>
        <p:spPr>
          <a:xfrm>
            <a:off x="6030104" y="2509118"/>
            <a:ext cx="2304256" cy="871907"/>
          </a:xfrm>
          <a:prstGeom prst="wedgeRoundRectCallout">
            <a:avLst>
              <a:gd name="adj1" fmla="val -21408"/>
              <a:gd name="adj2" fmla="val 67060"/>
              <a:gd name="adj3" fmla="val 1666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Roberto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Brauer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Rodrigo Brasil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and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Thiago Bitencourt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started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to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update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tutorial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and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offered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an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pilot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t-BR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course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3" name="Texto explicativo retangular com cantos arredondados 32"/>
          <p:cNvSpPr/>
          <p:nvPr/>
        </p:nvSpPr>
        <p:spPr>
          <a:xfrm>
            <a:off x="3977602" y="4202359"/>
            <a:ext cx="2304256" cy="871907"/>
          </a:xfrm>
          <a:prstGeom prst="wedgeRoundRectCallout">
            <a:avLst>
              <a:gd name="adj1" fmla="val 3323"/>
              <a:gd name="adj2" fmla="val -7277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latin typeface="Book Antiqua" pitchFamily="18" charset="0"/>
              </a:rPr>
              <a:t>The </a:t>
            </a:r>
            <a:r>
              <a:rPr lang="pt-BR" sz="1200" dirty="0" err="1" smtClean="0">
                <a:latin typeface="Book Antiqua" pitchFamily="18" charset="0"/>
              </a:rPr>
              <a:t>first</a:t>
            </a:r>
            <a:r>
              <a:rPr lang="pt-BR" sz="1200" dirty="0" smtClean="0">
                <a:latin typeface="Book Antiqua" pitchFamily="18" charset="0"/>
              </a:rPr>
              <a:t> </a:t>
            </a:r>
            <a:r>
              <a:rPr lang="pt-BR" sz="1200" dirty="0" err="1" smtClean="0">
                <a:latin typeface="Book Antiqua" pitchFamily="18" charset="0"/>
              </a:rPr>
              <a:t>minicourses</a:t>
            </a:r>
            <a:r>
              <a:rPr lang="pt-BR" sz="1200" dirty="0" smtClean="0">
                <a:latin typeface="Book Antiqua" pitchFamily="18" charset="0"/>
              </a:rPr>
              <a:t> </a:t>
            </a:r>
            <a:r>
              <a:rPr lang="pt-BR" sz="1200" dirty="0" err="1" smtClean="0">
                <a:latin typeface="Book Antiqua" pitchFamily="18" charset="0"/>
              </a:rPr>
              <a:t>has</a:t>
            </a:r>
            <a:r>
              <a:rPr lang="pt-BR" sz="1200" dirty="0" smtClean="0">
                <a:latin typeface="Book Antiqua" pitchFamily="18" charset="0"/>
              </a:rPr>
              <a:t> </a:t>
            </a:r>
            <a:r>
              <a:rPr lang="pt-BR" sz="1200" dirty="0" err="1" smtClean="0">
                <a:latin typeface="Book Antiqua" pitchFamily="18" charset="0"/>
              </a:rPr>
              <a:t>been</a:t>
            </a:r>
            <a:r>
              <a:rPr lang="pt-BR" sz="1200" dirty="0" smtClean="0">
                <a:latin typeface="Book Antiqua" pitchFamily="18" charset="0"/>
              </a:rPr>
              <a:t> </a:t>
            </a:r>
            <a:r>
              <a:rPr lang="pt-BR" sz="1200" dirty="0" err="1" smtClean="0">
                <a:latin typeface="Book Antiqua" pitchFamily="18" charset="0"/>
              </a:rPr>
              <a:t>offered</a:t>
            </a:r>
            <a:r>
              <a:rPr lang="pt-BR" sz="1200" dirty="0" smtClean="0">
                <a:latin typeface="Book Antiqua" pitchFamily="18" charset="0"/>
              </a:rPr>
              <a:t> </a:t>
            </a:r>
            <a:r>
              <a:rPr lang="pt-BR" sz="1200" dirty="0" err="1" smtClean="0">
                <a:latin typeface="Book Antiqua" pitchFamily="18" charset="0"/>
              </a:rPr>
              <a:t>at</a:t>
            </a:r>
            <a:r>
              <a:rPr lang="pt-BR" sz="1200" dirty="0">
                <a:latin typeface="Book Antiqua" pitchFamily="18" charset="0"/>
              </a:rPr>
              <a:t> </a:t>
            </a:r>
            <a:r>
              <a:rPr lang="pt-BR" sz="1200" dirty="0" err="1" smtClean="0">
                <a:latin typeface="Book Antiqua" pitchFamily="18" charset="0"/>
              </a:rPr>
              <a:t>Telecomunications</a:t>
            </a:r>
            <a:r>
              <a:rPr lang="pt-BR" sz="1200" dirty="0" smtClean="0">
                <a:latin typeface="Book Antiqua" pitchFamily="18" charset="0"/>
              </a:rPr>
              <a:t> </a:t>
            </a:r>
            <a:r>
              <a:rPr lang="pt-BR" sz="1200" dirty="0" err="1" smtClean="0">
                <a:latin typeface="Book Antiqua" pitchFamily="18" charset="0"/>
              </a:rPr>
              <a:t>week</a:t>
            </a:r>
            <a:r>
              <a:rPr lang="pt-BR" sz="1200" dirty="0" smtClean="0">
                <a:latin typeface="Book Antiqua" pitchFamily="18" charset="0"/>
              </a:rPr>
              <a:t>.</a:t>
            </a:r>
          </a:p>
        </p:txBody>
      </p:sp>
      <p:sp>
        <p:nvSpPr>
          <p:cNvPr id="34" name="Texto explicativo retangular com cantos arredondados 33"/>
          <p:cNvSpPr/>
          <p:nvPr/>
        </p:nvSpPr>
        <p:spPr>
          <a:xfrm>
            <a:off x="6660232" y="4194246"/>
            <a:ext cx="2304256" cy="871907"/>
          </a:xfrm>
          <a:prstGeom prst="wedgeRoundRectCallout">
            <a:avLst>
              <a:gd name="adj1" fmla="val 11373"/>
              <a:gd name="adj2" fmla="val -7277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latin typeface="Book Antiqua" pitchFamily="18" charset="0"/>
              </a:rPr>
              <a:t>The </a:t>
            </a:r>
            <a:r>
              <a:rPr lang="pt-BR" sz="1200" dirty="0" err="1" smtClean="0">
                <a:latin typeface="Book Antiqua" pitchFamily="18" charset="0"/>
              </a:rPr>
              <a:t>elective</a:t>
            </a:r>
            <a:r>
              <a:rPr lang="pt-BR" sz="1200" dirty="0" smtClean="0">
                <a:latin typeface="Book Antiqua" pitchFamily="18" charset="0"/>
              </a:rPr>
              <a:t> </a:t>
            </a:r>
            <a:r>
              <a:rPr lang="pt-BR" sz="1200" dirty="0" err="1" smtClean="0">
                <a:latin typeface="Book Antiqua" pitchFamily="18" charset="0"/>
              </a:rPr>
              <a:t>course</a:t>
            </a:r>
            <a:r>
              <a:rPr lang="pt-BR" sz="1200" dirty="0" smtClean="0">
                <a:latin typeface="Book Antiqua" pitchFamily="18" charset="0"/>
              </a:rPr>
              <a:t> </a:t>
            </a:r>
            <a:r>
              <a:rPr lang="pt-BR" sz="1200" dirty="0" err="1" smtClean="0">
                <a:latin typeface="Book Antiqua" pitchFamily="18" charset="0"/>
              </a:rPr>
              <a:t>has</a:t>
            </a:r>
            <a:r>
              <a:rPr lang="pt-BR" sz="1200" dirty="0" smtClean="0">
                <a:latin typeface="Book Antiqua" pitchFamily="18" charset="0"/>
              </a:rPr>
              <a:t> </a:t>
            </a:r>
            <a:r>
              <a:rPr lang="pt-BR" sz="1200" dirty="0" err="1" smtClean="0">
                <a:latin typeface="Book Antiqua" pitchFamily="18" charset="0"/>
              </a:rPr>
              <a:t>been</a:t>
            </a:r>
            <a:r>
              <a:rPr lang="pt-BR" sz="1200" dirty="0" smtClean="0">
                <a:latin typeface="Book Antiqua" pitchFamily="18" charset="0"/>
              </a:rPr>
              <a:t> </a:t>
            </a:r>
            <a:r>
              <a:rPr lang="pt-BR" sz="1200" dirty="0" err="1" smtClean="0">
                <a:latin typeface="Book Antiqua" pitchFamily="18" charset="0"/>
              </a:rPr>
              <a:t>accepted</a:t>
            </a:r>
            <a:r>
              <a:rPr lang="pt-BR" sz="1200" dirty="0" smtClean="0">
                <a:latin typeface="Book Antiqua" pitchFamily="18" charset="0"/>
              </a:rPr>
              <a:t> </a:t>
            </a:r>
            <a:r>
              <a:rPr lang="pt-BR" sz="1200" dirty="0" err="1" smtClean="0">
                <a:latin typeface="Book Antiqua" pitchFamily="18" charset="0"/>
              </a:rPr>
              <a:t>on</a:t>
            </a:r>
            <a:r>
              <a:rPr lang="pt-BR" sz="1200" dirty="0" smtClean="0">
                <a:latin typeface="Book Antiqua" pitchFamily="18" charset="0"/>
              </a:rPr>
              <a:t> </a:t>
            </a:r>
            <a:r>
              <a:rPr lang="pt-BR" sz="1200" dirty="0" err="1" smtClean="0">
                <a:latin typeface="Book Antiqua" pitchFamily="18" charset="0"/>
              </a:rPr>
              <a:t>Telecommunications</a:t>
            </a:r>
            <a:r>
              <a:rPr lang="pt-BR" sz="1200" dirty="0" smtClean="0">
                <a:latin typeface="Book Antiqua" pitchFamily="18" charset="0"/>
              </a:rPr>
              <a:t> </a:t>
            </a:r>
            <a:r>
              <a:rPr lang="pt-BR" sz="1200" dirty="0" err="1" smtClean="0">
                <a:latin typeface="Book Antiqua" pitchFamily="18" charset="0"/>
              </a:rPr>
              <a:t>department</a:t>
            </a:r>
            <a:r>
              <a:rPr lang="pt-BR" sz="1200" dirty="0" smtClean="0">
                <a:latin typeface="Book Antiqua" pitchFamily="18" charset="0"/>
              </a:rPr>
              <a:t> </a:t>
            </a:r>
            <a:r>
              <a:rPr lang="pt-BR" sz="1200" dirty="0" err="1" smtClean="0">
                <a:latin typeface="Book Antiqua" pitchFamily="18" charset="0"/>
              </a:rPr>
              <a:t>and</a:t>
            </a:r>
            <a:r>
              <a:rPr lang="pt-BR" sz="1200" dirty="0" smtClean="0">
                <a:latin typeface="Book Antiqua" pitchFamily="18" charset="0"/>
              </a:rPr>
              <a:t> </a:t>
            </a:r>
            <a:r>
              <a:rPr lang="pt-BR" sz="1200" dirty="0" err="1" smtClean="0">
                <a:latin typeface="Book Antiqua" pitchFamily="18" charset="0"/>
              </a:rPr>
              <a:t>the</a:t>
            </a:r>
            <a:r>
              <a:rPr lang="pt-BR" sz="1200" dirty="0" smtClean="0">
                <a:latin typeface="Book Antiqua" pitchFamily="18" charset="0"/>
              </a:rPr>
              <a:t> </a:t>
            </a:r>
            <a:r>
              <a:rPr lang="pt-BR" sz="1200" dirty="0" err="1" smtClean="0">
                <a:latin typeface="Book Antiqua" pitchFamily="18" charset="0"/>
              </a:rPr>
              <a:t>students</a:t>
            </a:r>
            <a:r>
              <a:rPr lang="pt-BR" sz="1200" dirty="0" smtClean="0">
                <a:latin typeface="Book Antiqua" pitchFamily="18" charset="0"/>
              </a:rPr>
              <a:t> </a:t>
            </a:r>
            <a:r>
              <a:rPr lang="pt-BR" sz="1200" dirty="0" err="1" smtClean="0">
                <a:latin typeface="Book Antiqua" pitchFamily="18" charset="0"/>
              </a:rPr>
              <a:t>ministrate</a:t>
            </a:r>
            <a:r>
              <a:rPr lang="pt-BR" sz="1200" dirty="0" smtClean="0">
                <a:latin typeface="Book Antiqua" pitchFamily="18" charset="0"/>
              </a:rPr>
              <a:t> </a:t>
            </a:r>
            <a:r>
              <a:rPr lang="pt-BR" sz="1200" dirty="0" err="1" smtClean="0">
                <a:latin typeface="Book Antiqua" pitchFamily="18" charset="0"/>
              </a:rPr>
              <a:t>the</a:t>
            </a:r>
            <a:r>
              <a:rPr lang="pt-BR" sz="1200" dirty="0" smtClean="0">
                <a:latin typeface="Book Antiqua" pitchFamily="18" charset="0"/>
              </a:rPr>
              <a:t> classes.</a:t>
            </a:r>
            <a:endParaRPr lang="pt-BR" sz="12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000396" cy="109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proppi.uff.br/portalagir/sites/default/files/u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60" y="142852"/>
            <a:ext cx="2143140" cy="548287"/>
          </a:xfrm>
          <a:prstGeom prst="rect">
            <a:avLst/>
          </a:prstGeom>
          <a:noFill/>
        </p:spPr>
      </p:pic>
      <p:pic>
        <p:nvPicPr>
          <p:cNvPr id="6" name="Imagem 5" descr="logo-p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5444249"/>
            <a:ext cx="1952557" cy="141375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74922" y="1230500"/>
            <a:ext cx="3857652" cy="1143000"/>
          </a:xfrm>
        </p:spPr>
        <p:txBody>
          <a:bodyPr/>
          <a:lstStyle/>
          <a:p>
            <a:pPr algn="ctr"/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Helvetica" pitchFamily="34" charset="0"/>
              </a:rPr>
              <a:t>Motivations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Book Antiqua" pitchFamily="18" charset="0"/>
              <a:cs typeface="Helvetica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786314" y="1142984"/>
            <a:ext cx="3857652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Helvetica" pitchFamily="34" charset="0"/>
              </a:rPr>
              <a:t>Objectives</a:t>
            </a:r>
            <a:endParaRPr kumimoji="0" lang="pt-BR" sz="41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Helvetic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25871" y="2280703"/>
            <a:ext cx="33557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err="1" smtClean="0">
                <a:latin typeface="Book Antiqua" pitchFamily="18" charset="0"/>
              </a:rPr>
              <a:t>To</a:t>
            </a:r>
            <a:r>
              <a:rPr lang="pt-BR" sz="2000" dirty="0" smtClean="0">
                <a:latin typeface="Book Antiqua" pitchFamily="18" charset="0"/>
              </a:rPr>
              <a:t>  </a:t>
            </a:r>
            <a:r>
              <a:rPr lang="pt-BR" sz="2000" dirty="0" err="1" smtClean="0">
                <a:latin typeface="Book Antiqua" pitchFamily="18" charset="0"/>
              </a:rPr>
              <a:t>rescue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old</a:t>
            </a:r>
            <a:r>
              <a:rPr lang="pt-BR" sz="2000" dirty="0" smtClean="0">
                <a:latin typeface="Book Antiqua" pitchFamily="18" charset="0"/>
              </a:rPr>
              <a:t> group </a:t>
            </a:r>
            <a:r>
              <a:rPr lang="pt-BR" sz="2000" dirty="0" err="1" smtClean="0">
                <a:latin typeface="Book Antiqua" pitchFamily="18" charset="0"/>
              </a:rPr>
              <a:t>projects</a:t>
            </a:r>
            <a:r>
              <a:rPr lang="pt-BR" sz="2000" dirty="0" smtClean="0">
                <a:latin typeface="Book Antiqua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Book Antiqua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Book Antiqua" pitchFamily="18" charset="0"/>
              </a:rPr>
              <a:t>A </a:t>
            </a:r>
            <a:r>
              <a:rPr lang="pt-BR" sz="2000" dirty="0" err="1" smtClean="0">
                <a:latin typeface="Book Antiqua" pitchFamily="18" charset="0"/>
              </a:rPr>
              <a:t>lot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of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students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interested</a:t>
            </a:r>
            <a:r>
              <a:rPr lang="pt-BR" sz="2000" dirty="0" smtClean="0">
                <a:latin typeface="Book Antiqua" pitchFamily="18" charset="0"/>
              </a:rPr>
              <a:t> in </a:t>
            </a:r>
            <a:r>
              <a:rPr lang="pt-BR" sz="2000" dirty="0" err="1" smtClean="0">
                <a:latin typeface="Book Antiqua" pitchFamily="18" charset="0"/>
              </a:rPr>
              <a:t>learn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and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develop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Arduino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based</a:t>
            </a:r>
            <a:r>
              <a:rPr lang="pt-BR" sz="2000" dirty="0" smtClean="0">
                <a:latin typeface="Book Antiqua" pitchFamily="18" charset="0"/>
              </a:rPr>
              <a:t> designs.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Book Antiqu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err="1" smtClean="0">
                <a:latin typeface="Book Antiqua" pitchFamily="18" charset="0"/>
              </a:rPr>
              <a:t>Group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members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with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knowledge</a:t>
            </a:r>
            <a:r>
              <a:rPr lang="pt-BR" sz="2000" dirty="0">
                <a:latin typeface="Book Antiqua" pitchFamily="18" charset="0"/>
              </a:rPr>
              <a:t> in </a:t>
            </a:r>
            <a:r>
              <a:rPr lang="pt-BR" sz="2000" dirty="0" err="1" smtClean="0">
                <a:latin typeface="Book Antiqua" pitchFamily="18" charset="0"/>
              </a:rPr>
              <a:t>Arduino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004048" y="2132856"/>
            <a:ext cx="374612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err="1" smtClean="0">
                <a:latin typeface="Book Antiqua" pitchFamily="18" charset="0"/>
              </a:rPr>
              <a:t>Conciliate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research</a:t>
            </a:r>
            <a:r>
              <a:rPr lang="pt-BR" sz="2000" dirty="0" smtClean="0">
                <a:latin typeface="Book Antiqua" pitchFamily="18" charset="0"/>
              </a:rPr>
              <a:t>, </a:t>
            </a:r>
            <a:r>
              <a:rPr lang="pt-BR" sz="2000" dirty="0" err="1" smtClean="0">
                <a:latin typeface="Book Antiqua" pitchFamily="18" charset="0"/>
              </a:rPr>
              <a:t>education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and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extension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items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into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only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one</a:t>
            </a:r>
            <a:r>
              <a:rPr lang="pt-BR" sz="2000" dirty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project</a:t>
            </a:r>
            <a:r>
              <a:rPr lang="pt-BR" sz="2000" dirty="0" smtClean="0">
                <a:latin typeface="Book Antiqua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Book Antiqu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err="1" smtClean="0">
                <a:latin typeface="Book Antiqua" pitchFamily="18" charset="0"/>
              </a:rPr>
              <a:t>To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provide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the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students</a:t>
            </a:r>
            <a:r>
              <a:rPr lang="pt-BR" sz="2000" dirty="0">
                <a:latin typeface="Book Antiqua" pitchFamily="18" charset="0"/>
              </a:rPr>
              <a:t> a completely </a:t>
            </a:r>
            <a:r>
              <a:rPr lang="pt-BR" sz="2000" dirty="0" err="1">
                <a:latin typeface="Book Antiqua" pitchFamily="18" charset="0"/>
              </a:rPr>
              <a:t>practical</a:t>
            </a:r>
            <a:r>
              <a:rPr lang="pt-BR" sz="2000" dirty="0">
                <a:latin typeface="Book Antiqua" pitchFamily="18" charset="0"/>
              </a:rPr>
              <a:t> </a:t>
            </a:r>
            <a:r>
              <a:rPr lang="pt-BR" sz="2000" dirty="0" smtClean="0">
                <a:latin typeface="Book Antiqua" pitchFamily="18" charset="0"/>
              </a:rPr>
              <a:t>discipline.</a:t>
            </a:r>
          </a:p>
          <a:p>
            <a:endParaRPr lang="pt-BR" sz="1600" dirty="0" smtClean="0"/>
          </a:p>
        </p:txBody>
      </p:sp>
      <p:cxnSp>
        <p:nvCxnSpPr>
          <p:cNvPr id="14" name="Conector reto 13"/>
          <p:cNvCxnSpPr/>
          <p:nvPr/>
        </p:nvCxnSpPr>
        <p:spPr>
          <a:xfrm rot="16200000" flipH="1">
            <a:off x="2170277" y="3670483"/>
            <a:ext cx="4660000" cy="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000396" cy="109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proppi.uff.br/portalagir/sites/default/files/u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60" y="142852"/>
            <a:ext cx="2143140" cy="548287"/>
          </a:xfrm>
          <a:prstGeom prst="rect">
            <a:avLst/>
          </a:prstGeom>
          <a:noFill/>
        </p:spPr>
      </p:pic>
      <p:pic>
        <p:nvPicPr>
          <p:cNvPr id="6" name="Imagem 5" descr="logo-p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5444249"/>
            <a:ext cx="1952557" cy="141375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pPr algn="ctr"/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Helvetica" pitchFamily="34" charset="0"/>
              </a:rPr>
              <a:t>Arduino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Helvetica" pitchFamily="34" charset="0"/>
              </a:rPr>
              <a:t> Design </a:t>
            </a:r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Helvetica" pitchFamily="34" charset="0"/>
              </a:rPr>
              <a:t>Board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Book Antiqua" pitchFamily="18" charset="0"/>
              <a:cs typeface="Helvetica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167001"/>
            <a:ext cx="4608512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5292080" y="2845077"/>
            <a:ext cx="3722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Book Antiqua" pitchFamily="18" charset="0"/>
              </a:rPr>
              <a:t>Big </a:t>
            </a:r>
            <a:r>
              <a:rPr lang="pt-BR" sz="2000" dirty="0" err="1" smtClean="0">
                <a:latin typeface="Book Antiqua" pitchFamily="18" charset="0"/>
              </a:rPr>
              <a:t>community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at</a:t>
            </a:r>
            <a:r>
              <a:rPr lang="pt-BR" sz="2000" dirty="0" smtClean="0">
                <a:latin typeface="Book Antiqua" pitchFamily="18" charset="0"/>
              </a:rPr>
              <a:t>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Book Antiqu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err="1" smtClean="0">
                <a:latin typeface="Book Antiqua" pitchFamily="18" charset="0"/>
              </a:rPr>
              <a:t>Easy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programming</a:t>
            </a:r>
            <a:endParaRPr lang="pt-BR" sz="2000" dirty="0" smtClean="0">
              <a:latin typeface="Book Antiqua" pitchFamily="18" charset="0"/>
            </a:endParaRPr>
          </a:p>
          <a:p>
            <a:endParaRPr lang="pt-BR" sz="2000" dirty="0">
              <a:latin typeface="Book Antiqu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err="1" smtClean="0">
                <a:latin typeface="Book Antiqua" pitchFamily="18" charset="0"/>
              </a:rPr>
              <a:t>Low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cost</a:t>
            </a:r>
            <a:endParaRPr lang="pt-BR" sz="2000" dirty="0" smtClean="0">
              <a:latin typeface="Book Antiqu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 smtClean="0">
              <a:latin typeface="Book Antiqu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err="1" smtClean="0">
                <a:latin typeface="Book Antiqua" pitchFamily="18" charset="0"/>
              </a:rPr>
              <a:t>Practical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to</a:t>
            </a:r>
            <a:r>
              <a:rPr lang="pt-BR" sz="2000" dirty="0" smtClean="0">
                <a:latin typeface="Book Antiqua" pitchFamily="18" charset="0"/>
              </a:rPr>
              <a:t> use </a:t>
            </a:r>
            <a:r>
              <a:rPr lang="pt-BR" sz="2000" dirty="0" err="1" smtClean="0">
                <a:latin typeface="Book Antiqua" pitchFamily="18" charset="0"/>
              </a:rPr>
              <a:t>at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academic</a:t>
            </a:r>
            <a:r>
              <a:rPr lang="pt-BR" sz="2000" dirty="0" smtClean="0">
                <a:latin typeface="Book Antiqua" pitchFamily="18" charset="0"/>
              </a:rPr>
              <a:t> </a:t>
            </a:r>
            <a:r>
              <a:rPr lang="pt-BR" sz="2000" dirty="0" err="1" smtClean="0">
                <a:latin typeface="Book Antiqua" pitchFamily="18" charset="0"/>
              </a:rPr>
              <a:t>environments</a:t>
            </a:r>
            <a:endParaRPr lang="pt-BR" sz="20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000396" cy="109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proppi.uff.br/portalagir/sites/default/files/u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60" y="142852"/>
            <a:ext cx="2143140" cy="548287"/>
          </a:xfrm>
          <a:prstGeom prst="rect">
            <a:avLst/>
          </a:prstGeom>
          <a:noFill/>
        </p:spPr>
      </p:pic>
      <p:pic>
        <p:nvPicPr>
          <p:cNvPr id="6" name="Imagem 5" descr="logo-p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5444249"/>
            <a:ext cx="1952557" cy="141375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pPr algn="ctr"/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Helvetica" pitchFamily="34" charset="0"/>
              </a:rPr>
              <a:t>Pilot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Helvetica" pitchFamily="34" charset="0"/>
              </a:rPr>
              <a:t> </a:t>
            </a:r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Helvetica" pitchFamily="34" charset="0"/>
              </a:rPr>
              <a:t>Course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Helvetica" pitchFamily="34" charset="0"/>
              </a:rPr>
              <a:t>: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Helvetica" pitchFamily="34" charset="0"/>
              </a:rPr>
              <a:t> </a:t>
            </a:r>
            <a:r>
              <a:rPr lang="pt-BR" dirty="0" err="1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Helvetica" pitchFamily="34" charset="0"/>
              </a:rPr>
              <a:t>C</a:t>
            </a:r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Helvetica" pitchFamily="34" charset="0"/>
              </a:rPr>
              <a:t>lass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Book Antiqua" pitchFamily="18" charset="0"/>
              <a:cs typeface="Helvetica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2000240"/>
            <a:ext cx="4923097" cy="369232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714976" y="2071678"/>
            <a:ext cx="342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700" dirty="0" smtClean="0">
                <a:latin typeface="Book Antiqua" pitchFamily="18" charset="0"/>
              </a:rPr>
              <a:t> </a:t>
            </a:r>
            <a:r>
              <a:rPr lang="pt-BR" sz="2700" dirty="0" err="1" smtClean="0">
                <a:latin typeface="Book Antiqua" pitchFamily="18" charset="0"/>
              </a:rPr>
              <a:t>Planning</a:t>
            </a:r>
            <a:endParaRPr lang="pt-BR" sz="27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sz="27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700" dirty="0" smtClean="0">
                <a:latin typeface="Book Antiqua" pitchFamily="18" charset="0"/>
              </a:rPr>
              <a:t> </a:t>
            </a:r>
            <a:r>
              <a:rPr lang="pt-BR" sz="2700" dirty="0" err="1" smtClean="0">
                <a:latin typeface="Book Antiqua" pitchFamily="18" charset="0"/>
              </a:rPr>
              <a:t>Duration</a:t>
            </a:r>
            <a:endParaRPr lang="pt-BR" sz="27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sz="27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700" dirty="0" smtClean="0">
                <a:latin typeface="Book Antiqua" pitchFamily="18" charset="0"/>
              </a:rPr>
              <a:t> C programming </a:t>
            </a:r>
            <a:r>
              <a:rPr lang="pt-BR" sz="2700" dirty="0" err="1" smtClean="0">
                <a:latin typeface="Book Antiqua" pitchFamily="18" charset="0"/>
              </a:rPr>
              <a:t>language</a:t>
            </a:r>
            <a:r>
              <a:rPr lang="pt-BR" sz="2700" dirty="0" smtClean="0">
                <a:latin typeface="Book Antiqua" pitchFamily="18" charset="0"/>
              </a:rPr>
              <a:t> </a:t>
            </a:r>
            <a:r>
              <a:rPr lang="pt-BR" sz="2700" dirty="0" err="1" smtClean="0">
                <a:latin typeface="Book Antiqua" pitchFamily="18" charset="0"/>
              </a:rPr>
              <a:t>course</a:t>
            </a:r>
            <a:endParaRPr lang="pt-BR" sz="27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sz="27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700" dirty="0" smtClean="0">
                <a:latin typeface="Book Antiqua" pitchFamily="18" charset="0"/>
              </a:rPr>
              <a:t> </a:t>
            </a:r>
            <a:r>
              <a:rPr lang="pt-BR" sz="2700" dirty="0" err="1" smtClean="0">
                <a:latin typeface="Book Antiqua" pitchFamily="18" charset="0"/>
              </a:rPr>
              <a:t>Facilities</a:t>
            </a:r>
            <a:r>
              <a:rPr lang="pt-BR" sz="2700" dirty="0" smtClean="0">
                <a:latin typeface="Book Antiqua" pitchFamily="18" charset="0"/>
              </a:rPr>
              <a:t> </a:t>
            </a:r>
            <a:r>
              <a:rPr lang="pt-BR" sz="2700" dirty="0" err="1" smtClean="0">
                <a:latin typeface="Book Antiqua" pitchFamily="18" charset="0"/>
              </a:rPr>
              <a:t>of</a:t>
            </a:r>
            <a:r>
              <a:rPr lang="pt-BR" sz="2700" dirty="0" smtClean="0">
                <a:latin typeface="Book Antiqua" pitchFamily="18" charset="0"/>
              </a:rPr>
              <a:t> </a:t>
            </a:r>
            <a:r>
              <a:rPr lang="pt-BR" sz="2700" dirty="0" err="1" smtClean="0">
                <a:latin typeface="Book Antiqua" pitchFamily="18" charset="0"/>
              </a:rPr>
              <a:t>the</a:t>
            </a:r>
            <a:r>
              <a:rPr lang="pt-BR" sz="2700" dirty="0" smtClean="0">
                <a:latin typeface="Book Antiqua" pitchFamily="18" charset="0"/>
              </a:rPr>
              <a:t> </a:t>
            </a:r>
            <a:r>
              <a:rPr lang="pt-BR" sz="2700" dirty="0" err="1" smtClean="0">
                <a:latin typeface="Book Antiqua" pitchFamily="18" charset="0"/>
              </a:rPr>
              <a:t>lab</a:t>
            </a:r>
            <a:endParaRPr lang="pt-BR" sz="27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000396" cy="109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proppi.uff.br/portalagir/sites/default/files/u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60" y="142852"/>
            <a:ext cx="2143140" cy="548287"/>
          </a:xfrm>
          <a:prstGeom prst="rect">
            <a:avLst/>
          </a:prstGeom>
          <a:noFill/>
        </p:spPr>
      </p:pic>
      <p:pic>
        <p:nvPicPr>
          <p:cNvPr id="6" name="Imagem 5" descr="logo-p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5444249"/>
            <a:ext cx="1952557" cy="141375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pPr algn="ctr"/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Helvetica" pitchFamily="34" charset="0"/>
              </a:rPr>
              <a:t>Pilot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Helvetica" pitchFamily="34" charset="0"/>
              </a:rPr>
              <a:t> </a:t>
            </a:r>
            <a:r>
              <a:rPr lang="pt-BR" dirty="0" err="1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Helvetica" pitchFamily="34" charset="0"/>
              </a:rPr>
              <a:t>C</a:t>
            </a:r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Helvetica" pitchFamily="34" charset="0"/>
              </a:rPr>
              <a:t>ourse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Helvetica" pitchFamily="34" charset="0"/>
              </a:rPr>
              <a:t>: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Helvetica" pitchFamily="34" charset="0"/>
              </a:rPr>
              <a:t> </a:t>
            </a:r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Helvetica" pitchFamily="34" charset="0"/>
              </a:rPr>
              <a:t>Statistics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Book Antiqua" pitchFamily="18" charset="0"/>
              <a:cs typeface="Helvetica" pitchFamily="34" charset="0"/>
            </a:endParaRPr>
          </a:p>
        </p:txBody>
      </p:sp>
      <p:pic>
        <p:nvPicPr>
          <p:cNvPr id="2050" name="Picture 2" descr="C:\Users\tebc\Desktop\Apresentacao_RiEi_2014\estatistic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285992"/>
            <a:ext cx="3619500" cy="271462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000628" y="2428868"/>
            <a:ext cx="41433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Book Antiqua" pitchFamily="18" charset="0"/>
                <a:cs typeface="Arial" pitchFamily="34" charset="0"/>
              </a:rPr>
              <a:t>Questionnaire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700" dirty="0">
              <a:latin typeface="Book Antiqua" pitchFamily="18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Book Antiqua" pitchFamily="18" charset="0"/>
                <a:cs typeface="Arial" pitchFamily="34" charset="0"/>
              </a:rPr>
              <a:t>Students impressions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700" dirty="0">
              <a:latin typeface="Book Antiqua" pitchFamily="18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Book Antiqua" pitchFamily="18" charset="0"/>
                <a:cs typeface="Arial" pitchFamily="34" charset="0"/>
              </a:rPr>
              <a:t>Points to improve</a:t>
            </a:r>
            <a:endParaRPr lang="en-US" sz="2700" dirty="0">
              <a:latin typeface="Book Antiqu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0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664</TotalTime>
  <Words>376</Words>
  <Application>Microsoft Office PowerPoint</Application>
  <PresentationFormat>Apresentação na tela (4:3)</PresentationFormat>
  <Paragraphs>110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Concurso</vt:lpstr>
      <vt:lpstr>Slide 1</vt:lpstr>
      <vt:lpstr>Summary</vt:lpstr>
      <vt:lpstr>Programa de Educação Tutorial - PET</vt:lpstr>
      <vt:lpstr>PET-Tele Group</vt:lpstr>
      <vt:lpstr> Arduino Project Timeline</vt:lpstr>
      <vt:lpstr>Motivations</vt:lpstr>
      <vt:lpstr>Arduino Design Board</vt:lpstr>
      <vt:lpstr>Pilot Course: Class</vt:lpstr>
      <vt:lpstr>Pilot Course: Statistics</vt:lpstr>
      <vt:lpstr>Elective Course: Class</vt:lpstr>
      <vt:lpstr>Elective Course: Design Example</vt:lpstr>
      <vt:lpstr>Home made PCB/Shields and RFID Access</vt:lpstr>
      <vt:lpstr>Next Steps</vt:lpstr>
      <vt:lpstr>Recommendations</vt:lpstr>
      <vt:lpstr>Contacts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ESTUDIO, DESARROLO Y RESULTADOS DEL CURSO: TEMAS ESPECIALES EM ELECTRÔNICA II</dc:title>
  <dc:creator>tebc</dc:creator>
  <cp:lastModifiedBy>hp</cp:lastModifiedBy>
  <cp:revision>87</cp:revision>
  <dcterms:created xsi:type="dcterms:W3CDTF">2014-08-22T15:55:17Z</dcterms:created>
  <dcterms:modified xsi:type="dcterms:W3CDTF">2014-09-12T21:59:19Z</dcterms:modified>
</cp:coreProperties>
</file>